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8" r:id="rId4"/>
    <p:sldId id="264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95857" autoAdjust="0"/>
  </p:normalViewPr>
  <p:slideViewPr>
    <p:cSldViewPr>
      <p:cViewPr>
        <p:scale>
          <a:sx n="127" d="100"/>
          <a:sy n="127" d="100"/>
        </p:scale>
        <p:origin x="14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 11</a:t>
            </a:r>
            <a:br>
              <a:rPr lang="en-US" b="1" dirty="0" smtClean="0"/>
            </a:br>
            <a:r>
              <a:rPr lang="en-US" b="1" dirty="0" smtClean="0"/>
              <a:t>Inventing the Internet</a:t>
            </a:r>
            <a:endParaRPr lang="en-US" dirty="0" smtClean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686300" cy="4648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600" dirty="0" smtClean="0">
                <a:solidFill>
                  <a:srgbClr val="0070C0"/>
                </a:solidFill>
              </a:rPr>
              <a:t>Ease of Connectivity</a:t>
            </a:r>
            <a:endParaRPr lang="en-US" sz="2600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need to allocate resources first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ransmit </a:t>
            </a:r>
            <a:r>
              <a:rPr lang="en-US" dirty="0" smtClean="0">
                <a:solidFill>
                  <a:srgbClr val="0070C0"/>
                </a:solidFill>
              </a:rPr>
              <a:t>at will</a:t>
            </a:r>
            <a:r>
              <a:rPr lang="en-US" dirty="0" smtClean="0"/>
              <a:t>, as long as protocols are followed</a:t>
            </a:r>
          </a:p>
          <a:p>
            <a:pPr lvl="1"/>
            <a:endParaRPr lang="en-US" sz="5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600" dirty="0" smtClean="0">
                <a:solidFill>
                  <a:srgbClr val="0070C0"/>
                </a:solidFill>
              </a:rPr>
              <a:t>Scalability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 smtClean="0"/>
              <a:t>number of </a:t>
            </a:r>
            <a:r>
              <a:rPr lang="en-US" dirty="0" smtClean="0">
                <a:solidFill>
                  <a:srgbClr val="0070C0"/>
                </a:solidFill>
              </a:rPr>
              <a:t>diverse sessions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btained </a:t>
            </a:r>
            <a:r>
              <a:rPr lang="en-US" dirty="0" smtClean="0"/>
              <a:t>through </a:t>
            </a:r>
            <a:r>
              <a:rPr lang="en-US" dirty="0" smtClean="0">
                <a:solidFill>
                  <a:srgbClr val="0070C0"/>
                </a:solidFill>
              </a:rPr>
              <a:t>high efficiency</a:t>
            </a:r>
          </a:p>
          <a:p>
            <a:pPr lvl="1"/>
            <a:r>
              <a:rPr lang="en-US" dirty="0" smtClean="0"/>
              <a:t>(1) </a:t>
            </a:r>
            <a:r>
              <a:rPr lang="en-US" dirty="0" smtClean="0">
                <a:solidFill>
                  <a:srgbClr val="0070C0"/>
                </a:solidFill>
              </a:rPr>
              <a:t>Statistical multiplexing</a:t>
            </a:r>
          </a:p>
          <a:p>
            <a:pPr lvl="1"/>
            <a:r>
              <a:rPr lang="en-US" dirty="0" smtClean="0"/>
              <a:t>(2) </a:t>
            </a:r>
            <a:r>
              <a:rPr lang="en-US" dirty="0" smtClean="0">
                <a:solidFill>
                  <a:srgbClr val="0070C0"/>
                </a:solidFill>
              </a:rPr>
              <a:t>Resource pooling</a:t>
            </a:r>
          </a:p>
        </p:txBody>
      </p:sp>
    </p:spTree>
    <p:extLst>
      <p:ext uri="{BB962C8B-B14F-4D97-AF65-F5344CB8AC3E}">
        <p14:creationId xmlns:p14="http://schemas.microsoft.com/office/powerpoint/2010/main" val="2477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vs. Circuit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619500"/>
            <a:ext cx="8343900" cy="1600200"/>
          </a:xfrm>
        </p:spPr>
        <p:txBody>
          <a:bodyPr/>
          <a:lstStyle/>
          <a:p>
            <a:r>
              <a:rPr lang="en-US" dirty="0" smtClean="0"/>
              <a:t>In the end, </a:t>
            </a:r>
            <a:r>
              <a:rPr lang="en-US" dirty="0" smtClean="0">
                <a:solidFill>
                  <a:srgbClr val="0070C0"/>
                </a:solidFill>
              </a:rPr>
              <a:t>packet switching </a:t>
            </a:r>
            <a:r>
              <a:rPr lang="en-US" dirty="0" smtClean="0"/>
              <a:t>won the day</a:t>
            </a:r>
          </a:p>
          <a:p>
            <a:endParaRPr lang="en-US" sz="500" dirty="0"/>
          </a:p>
          <a:p>
            <a:r>
              <a:rPr lang="en-US" dirty="0" smtClean="0"/>
              <a:t>Not clear until early 2000s</a:t>
            </a:r>
          </a:p>
          <a:p>
            <a:endParaRPr lang="en-US" sz="500" dirty="0"/>
          </a:p>
          <a:p>
            <a:r>
              <a:rPr lang="en-US" dirty="0" smtClean="0">
                <a:solidFill>
                  <a:srgbClr val="0070C0"/>
                </a:solidFill>
              </a:rPr>
              <a:t>Scalability first</a:t>
            </a:r>
            <a:r>
              <a:rPr lang="en-US" dirty="0" smtClean="0"/>
              <a:t>, then search for other quality control solutions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9" y="1866900"/>
            <a:ext cx="741400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2" y="1219200"/>
            <a:ext cx="4269148" cy="32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029200" cy="4705350"/>
          </a:xfrm>
        </p:spPr>
        <p:txBody>
          <a:bodyPr>
            <a:normAutofit/>
          </a:bodyPr>
          <a:lstStyle/>
          <a:p>
            <a:r>
              <a:rPr lang="en-US" dirty="0" smtClean="0"/>
              <a:t>Internet is large geographically</a:t>
            </a:r>
          </a:p>
          <a:p>
            <a:endParaRPr lang="en-US" sz="500" dirty="0"/>
          </a:p>
          <a:p>
            <a:r>
              <a:rPr lang="en-US" dirty="0" smtClean="0"/>
              <a:t>ISPs own different portions</a:t>
            </a:r>
          </a:p>
          <a:p>
            <a:endParaRPr lang="en-US" sz="500" dirty="0"/>
          </a:p>
          <a:p>
            <a:r>
              <a:rPr lang="en-US" dirty="0" smtClean="0">
                <a:solidFill>
                  <a:srgbClr val="0000FF"/>
                </a:solidFill>
              </a:rPr>
              <a:t>tier-1</a:t>
            </a:r>
            <a:r>
              <a:rPr lang="en-US" dirty="0" smtClean="0"/>
              <a:t>: AT&amp;T, Verizon, Level 3, …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 smtClean="0"/>
              <a:t>footprint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ull </a:t>
            </a:r>
            <a:r>
              <a:rPr lang="en-US" dirty="0" smtClean="0">
                <a:solidFill>
                  <a:srgbClr val="0070C0"/>
                </a:solidFill>
              </a:rPr>
              <a:t>mesh </a:t>
            </a:r>
            <a:r>
              <a:rPr lang="en-US" dirty="0" smtClean="0"/>
              <a:t>peering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 Internet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ackbone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sz="500" dirty="0"/>
          </a:p>
          <a:p>
            <a:r>
              <a:rPr lang="en-US" dirty="0" smtClean="0">
                <a:solidFill>
                  <a:srgbClr val="0000FF"/>
                </a:solidFill>
              </a:rPr>
              <a:t>tier-2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/>
              <a:t>V</a:t>
            </a:r>
            <a:r>
              <a:rPr lang="en-US" dirty="0" smtClean="0"/>
              <a:t>odafone</a:t>
            </a:r>
            <a:r>
              <a:rPr lang="en-US" dirty="0" smtClean="0"/>
              <a:t>, Comcast, …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also peer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ustomer-provider</a:t>
            </a:r>
            <a:r>
              <a:rPr lang="en-US" dirty="0" smtClean="0"/>
              <a:t> </a:t>
            </a:r>
            <a:r>
              <a:rPr lang="en-US" dirty="0" smtClean="0"/>
              <a:t>with tier-1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4800600"/>
            <a:ext cx="4419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charset="0"/>
              <a:buChar char="•"/>
            </a:pPr>
            <a:r>
              <a:rPr lang="en-US" sz="2300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tier-3</a:t>
            </a:r>
            <a:r>
              <a:rPr lang="en-US" sz="2300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: </a:t>
            </a:r>
            <a:r>
              <a:rPr lang="en-US" sz="2300" dirty="0">
                <a:ea typeface="Comic Sans MS" charset="0"/>
                <a:cs typeface="Comic Sans MS" charset="0"/>
              </a:rPr>
              <a:t>campus, corporate, </a:t>
            </a:r>
            <a:r>
              <a:rPr lang="is-IS" sz="2300" dirty="0" smtClean="0">
                <a:ea typeface="Comic Sans MS" charset="0"/>
                <a:cs typeface="Comic Sans MS" charset="0"/>
              </a:rPr>
              <a:t>…</a:t>
            </a:r>
            <a:endParaRPr lang="en-US" sz="2300" dirty="0" smtClean="0">
              <a:ea typeface="Comic Sans MS" charset="0"/>
              <a:cs typeface="Comic Sans MS" charset="0"/>
            </a:endParaRP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>
                <a:ea typeface="Comic Sans MS" charset="0"/>
                <a:cs typeface="Comic Sans MS" charset="0"/>
              </a:rPr>
              <a:t>take </a:t>
            </a:r>
            <a:r>
              <a:rPr lang="en-US" sz="2050" dirty="0">
                <a:ea typeface="Comic Sans MS" charset="0"/>
                <a:cs typeface="Comic Sans MS" charset="0"/>
              </a:rPr>
              <a:t>traffic only to and from </a:t>
            </a:r>
            <a:r>
              <a:rPr lang="en-US" sz="2050" dirty="0" smtClean="0">
                <a:ea typeface="Comic Sans MS" charset="0"/>
                <a:cs typeface="Comic Sans MS" charset="0"/>
              </a:rPr>
              <a:t>customers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>
                <a:ea typeface="Comic Sans MS" charset="0"/>
                <a:cs typeface="Comic Sans MS" charset="0"/>
              </a:rPr>
              <a:t>customer-provider </a:t>
            </a:r>
            <a:r>
              <a:rPr lang="en-US" sz="2050" dirty="0">
                <a:ea typeface="Comic Sans MS" charset="0"/>
                <a:cs typeface="Comic Sans MS" charset="0"/>
              </a:rPr>
              <a:t>with tier-2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286774"/>
            <a:ext cx="509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Each ISP is an </a:t>
            </a:r>
            <a:r>
              <a:rPr lang="en-US" sz="2000" b="1" dirty="0" smtClean="0">
                <a:solidFill>
                  <a:srgbClr val="0000FF"/>
                </a:solidFill>
              </a:rPr>
              <a:t>Autonomous System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</a:rPr>
              <a:t>AS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Ideas of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acket switching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istributed hierarchy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Modularization: </a:t>
            </a:r>
            <a:r>
              <a:rPr lang="en-US" dirty="0" smtClean="0"/>
              <a:t>dividing </a:t>
            </a:r>
            <a:r>
              <a:rPr lang="en-US" dirty="0" smtClean="0"/>
              <a:t>functions into </a:t>
            </a:r>
            <a:r>
              <a:rPr lang="en-US" b="1" dirty="0" smtClean="0">
                <a:solidFill>
                  <a:srgbClr val="0000FF"/>
                </a:solidFill>
              </a:rPr>
              <a:t>layers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60946"/>
            <a:ext cx="6096000" cy="3718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9" y="3352800"/>
            <a:ext cx="2769742" cy="28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2168752"/>
            <a:ext cx="5009536" cy="4221162"/>
            <a:chOff x="4527076" y="1905000"/>
            <a:chExt cx="4444860" cy="3733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61"/>
            <a:stretch/>
          </p:blipFill>
          <p:spPr bwMode="auto">
            <a:xfrm>
              <a:off x="4533900" y="1905000"/>
              <a:ext cx="4438036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527076" y="3886200"/>
              <a:ext cx="4438036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41714"/>
            <a:ext cx="41148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Circuit-switching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dedicated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network resources</a:t>
            </a:r>
          </a:p>
          <a:p>
            <a:pPr lvl="1"/>
            <a:r>
              <a:rPr lang="en-US" dirty="0"/>
              <a:t>FDMA, TDMA, </a:t>
            </a:r>
            <a:r>
              <a:rPr lang="en-US" dirty="0" smtClean="0"/>
              <a:t>CDMA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not all </a:t>
            </a:r>
            <a:r>
              <a:rPr lang="en-US" dirty="0" smtClean="0">
                <a:solidFill>
                  <a:srgbClr val="FF0000"/>
                </a:solidFill>
              </a:rPr>
              <a:t>resources used </a:t>
            </a:r>
            <a:r>
              <a:rPr lang="en-US" dirty="0" smtClean="0">
                <a:solidFill>
                  <a:srgbClr val="FF0000"/>
                </a:solidFill>
              </a:rPr>
              <a:t>constantly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marL="244927" lvl="1" indent="0">
              <a:buNone/>
            </a:pPr>
            <a:endParaRPr lang="en-US" sz="550" dirty="0"/>
          </a:p>
          <a:p>
            <a:r>
              <a:rPr lang="en-US" dirty="0" smtClean="0">
                <a:solidFill>
                  <a:srgbClr val="0000FF"/>
                </a:solidFill>
              </a:rPr>
              <a:t>Packet-switching: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sharing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network </a:t>
            </a:r>
            <a:r>
              <a:rPr lang="en-US" dirty="0" smtClean="0"/>
              <a:t>resources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b</a:t>
            </a:r>
            <a:r>
              <a:rPr lang="en-US" b="1" dirty="0" err="1" smtClean="0">
                <a:solidFill>
                  <a:srgbClr val="0000FF"/>
                </a:solidFill>
              </a:rPr>
              <a:t>ursty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nature of data application</a:t>
            </a:r>
            <a:endParaRPr lang="en-US" dirty="0" smtClean="0"/>
          </a:p>
          <a:p>
            <a:pPr lvl="1"/>
            <a:endParaRPr lang="en-US" sz="550" dirty="0"/>
          </a:p>
        </p:txBody>
      </p:sp>
    </p:spTree>
    <p:extLst>
      <p:ext uri="{BB962C8B-B14F-4D97-AF65-F5344CB8AC3E}">
        <p14:creationId xmlns:p14="http://schemas.microsoft.com/office/powerpoint/2010/main" val="11663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</a:t>
            </a:r>
            <a:r>
              <a:rPr lang="en-US" dirty="0" smtClean="0"/>
              <a:t>of Packet </a:t>
            </a:r>
            <a:r>
              <a:rPr lang="en-US" dirty="0"/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55771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“Statistical” </a:t>
            </a:r>
            <a:r>
              <a:rPr lang="en-US" dirty="0" smtClean="0"/>
              <a:t>multiplexing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 dedicated resources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multiple sessions can share one path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supply is used as long as </a:t>
            </a:r>
            <a:r>
              <a:rPr lang="en-US" dirty="0" smtClean="0"/>
              <a:t>there</a:t>
            </a:r>
            <a:r>
              <a:rPr lang="en-US" dirty="0"/>
              <a:t> </a:t>
            </a:r>
            <a:r>
              <a:rPr lang="en-US" dirty="0" smtClean="0"/>
              <a:t>is unserved </a:t>
            </a:r>
            <a:r>
              <a:rPr lang="en-US" dirty="0"/>
              <a:t>demand </a:t>
            </a:r>
          </a:p>
          <a:p>
            <a:pPr lvl="1"/>
            <a:r>
              <a:rPr lang="en-US" dirty="0" smtClean="0"/>
              <a:t>not wasting anything when idle</a:t>
            </a:r>
          </a:p>
          <a:p>
            <a:pPr marL="244927" lvl="1" indent="0">
              <a:buNone/>
            </a:pPr>
            <a:endParaRPr lang="en-US" sz="500" dirty="0"/>
          </a:p>
          <a:p>
            <a:r>
              <a:rPr lang="en-US" dirty="0" smtClean="0"/>
              <a:t>Resource pooling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ne session can use multiple paths</a:t>
            </a:r>
          </a:p>
          <a:p>
            <a:endParaRPr lang="en-US" sz="5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790700"/>
            <a:ext cx="4052888" cy="16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8" y="3831112"/>
            <a:ext cx="3991238" cy="210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6153" y="6019800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Owning a car: dedicated resource</a:t>
            </a:r>
          </a:p>
          <a:p>
            <a:r>
              <a:rPr lang="en-US" dirty="0"/>
              <a:t>v</a:t>
            </a:r>
            <a:r>
              <a:rPr lang="en-US" dirty="0" smtClean="0"/>
              <a:t>s. </a:t>
            </a:r>
            <a:r>
              <a:rPr lang="is-IS" dirty="0" smtClean="0"/>
              <a:t>…....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48400" y="4114800"/>
            <a:ext cx="2788576" cy="1524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Kleinrock</a:t>
            </a:r>
            <a:r>
              <a:rPr lang="en-US" dirty="0" smtClean="0"/>
              <a:t> and 1</a:t>
            </a:r>
            <a:r>
              <a:rPr lang="en-US" baseline="30000" dirty="0" smtClean="0"/>
              <a:t>st</a:t>
            </a:r>
            <a:r>
              <a:rPr lang="en-US" dirty="0" smtClean="0"/>
              <a:t> Router</a:t>
            </a:r>
            <a:endParaRPr lang="en-US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15000" cy="42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photo of kleinrock with i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464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205740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IMP: Interface Message processor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1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908202"/>
            <a:ext cx="4725894" cy="281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44577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1968: </a:t>
            </a:r>
            <a:r>
              <a:rPr lang="en-US" dirty="0" smtClean="0">
                <a:solidFill>
                  <a:srgbClr val="0070C0"/>
                </a:solidFill>
              </a:rPr>
              <a:t>ARPA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plan for large </a:t>
            </a:r>
            <a:r>
              <a:rPr lang="en-US" dirty="0" smtClean="0">
                <a:solidFill>
                  <a:srgbClr val="0070C0"/>
                </a:solidFill>
              </a:rPr>
              <a:t>packet-switched</a:t>
            </a:r>
            <a:r>
              <a:rPr lang="en-US" dirty="0" smtClean="0"/>
              <a:t> computer network</a:t>
            </a:r>
          </a:p>
          <a:p>
            <a:endParaRPr lang="en-US" sz="500" dirty="0"/>
          </a:p>
          <a:p>
            <a:r>
              <a:rPr lang="en-US" dirty="0" smtClean="0"/>
              <a:t>1969: </a:t>
            </a:r>
            <a:r>
              <a:rPr lang="en-US" dirty="0" smtClean="0">
                <a:solidFill>
                  <a:srgbClr val="0070C0"/>
                </a:solidFill>
              </a:rPr>
              <a:t>BBN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Received contract to build first computers for network</a:t>
            </a:r>
          </a:p>
          <a:p>
            <a:pPr lvl="1"/>
            <a:endParaRPr lang="en-US" sz="500" dirty="0"/>
          </a:p>
          <a:p>
            <a:r>
              <a:rPr lang="en-US" dirty="0" smtClean="0"/>
              <a:t>Growth (</a:t>
            </a:r>
            <a:r>
              <a:rPr lang="en-US" dirty="0" smtClean="0">
                <a:solidFill>
                  <a:srgbClr val="0070C0"/>
                </a:solidFill>
              </a:rPr>
              <a:t>ARPANET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UCLA, Stanford, UCSB, University of Utah</a:t>
            </a:r>
          </a:p>
          <a:p>
            <a:pPr lvl="1"/>
            <a:r>
              <a:rPr lang="en-US" dirty="0" smtClean="0"/>
              <a:t>1970 – </a:t>
            </a:r>
            <a:r>
              <a:rPr lang="en-US" dirty="0" smtClean="0">
                <a:solidFill>
                  <a:srgbClr val="0070C0"/>
                </a:solidFill>
              </a:rPr>
              <a:t>9</a:t>
            </a:r>
            <a:r>
              <a:rPr lang="en-US" dirty="0" smtClean="0"/>
              <a:t> institutions by June, </a:t>
            </a:r>
            <a:r>
              <a:rPr lang="en-US" dirty="0" smtClean="0">
                <a:solidFill>
                  <a:srgbClr val="0070C0"/>
                </a:solidFill>
              </a:rPr>
              <a:t>13</a:t>
            </a:r>
            <a:r>
              <a:rPr lang="en-US" dirty="0" smtClean="0"/>
              <a:t> by Dec, </a:t>
            </a:r>
            <a:r>
              <a:rPr lang="en-US" dirty="0" smtClean="0">
                <a:solidFill>
                  <a:srgbClr val="0070C0"/>
                </a:solidFill>
              </a:rPr>
              <a:t>18</a:t>
            </a:r>
            <a:r>
              <a:rPr lang="en-US" dirty="0" smtClean="0"/>
              <a:t> by next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1714500"/>
            <a:ext cx="4229100" cy="47759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1974: </a:t>
            </a:r>
            <a:r>
              <a:rPr lang="en-US" dirty="0" smtClean="0">
                <a:solidFill>
                  <a:srgbClr val="0070C0"/>
                </a:solidFill>
              </a:rPr>
              <a:t>TCP/IP</a:t>
            </a:r>
          </a:p>
          <a:p>
            <a:pPr lvl="1"/>
            <a:r>
              <a:rPr lang="en-US" dirty="0" smtClean="0"/>
              <a:t>Robert Kahn &amp; Vinton Cerf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Protocol</a:t>
            </a:r>
            <a:r>
              <a:rPr lang="en-US" dirty="0" smtClean="0"/>
              <a:t>: “</a:t>
            </a:r>
            <a:r>
              <a:rPr lang="en-US" dirty="0"/>
              <a:t>l</a:t>
            </a:r>
            <a:r>
              <a:rPr lang="en-US" dirty="0" smtClean="0"/>
              <a:t>anguage” for devices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Scalable</a:t>
            </a:r>
            <a:r>
              <a:rPr lang="en-US" dirty="0" smtClean="0"/>
              <a:t> way to connect hosts</a:t>
            </a:r>
          </a:p>
          <a:p>
            <a:pPr lvl="1"/>
            <a:r>
              <a:rPr lang="en-US" dirty="0" smtClean="0"/>
              <a:t>Became part of “Internet” in 1983</a:t>
            </a:r>
          </a:p>
          <a:p>
            <a:endParaRPr lang="en-US" sz="550" dirty="0"/>
          </a:p>
          <a:p>
            <a:r>
              <a:rPr lang="en-US" dirty="0" smtClean="0"/>
              <a:t>1985 – 1995: </a:t>
            </a:r>
            <a:r>
              <a:rPr lang="en-US" dirty="0" smtClean="0">
                <a:solidFill>
                  <a:srgbClr val="0070C0"/>
                </a:solidFill>
              </a:rPr>
              <a:t>NSFNET</a:t>
            </a:r>
          </a:p>
          <a:p>
            <a:pPr lvl="1"/>
            <a:r>
              <a:rPr lang="en-US" dirty="0" smtClean="0"/>
              <a:t>Academic research network</a:t>
            </a:r>
          </a:p>
          <a:p>
            <a:pPr lvl="1"/>
            <a:r>
              <a:rPr lang="en-US" dirty="0" smtClean="0"/>
              <a:t>Not for </a:t>
            </a:r>
            <a:r>
              <a:rPr lang="en-US" dirty="0" smtClean="0">
                <a:solidFill>
                  <a:srgbClr val="0070C0"/>
                </a:solidFill>
              </a:rPr>
              <a:t>commercial</a:t>
            </a:r>
            <a:r>
              <a:rPr lang="en-US" dirty="0" smtClean="0"/>
              <a:t> activities until 1990s!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Three tiered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Backbone had </a:t>
            </a:r>
            <a:r>
              <a:rPr lang="en-US" dirty="0" smtClean="0">
                <a:solidFill>
                  <a:srgbClr val="0070C0"/>
                </a:solidFill>
              </a:rPr>
              <a:t>14</a:t>
            </a:r>
            <a:r>
              <a:rPr lang="en-US" dirty="0" smtClean="0"/>
              <a:t> nodes by 1991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 b="2227"/>
          <a:stretch/>
        </p:blipFill>
        <p:spPr bwMode="auto">
          <a:xfrm>
            <a:off x="4757737" y="1602178"/>
            <a:ext cx="4276725" cy="22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276600" cy="24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“Internet”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639175" cy="4076700"/>
          </a:xfrm>
        </p:spPr>
        <p:txBody>
          <a:bodyPr>
            <a:normAutofit/>
          </a:bodyPr>
          <a:lstStyle/>
          <a:p>
            <a:r>
              <a:rPr lang="en-US" dirty="0" smtClean="0"/>
              <a:t>Early 1990s</a:t>
            </a:r>
          </a:p>
          <a:p>
            <a:pPr lvl="1"/>
            <a:r>
              <a:rPr lang="en-US" dirty="0" smtClean="0"/>
              <a:t>Internet Service Providers (</a:t>
            </a:r>
            <a:r>
              <a:rPr lang="en-US" dirty="0" smtClean="0">
                <a:solidFill>
                  <a:srgbClr val="0070C0"/>
                </a:solidFill>
              </a:rPr>
              <a:t>ISPs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1994: World Wide Web (</a:t>
            </a:r>
            <a:r>
              <a:rPr lang="en-US" dirty="0" smtClean="0">
                <a:solidFill>
                  <a:srgbClr val="0070C0"/>
                </a:solidFill>
              </a:rPr>
              <a:t>WWW</a:t>
            </a:r>
            <a:r>
              <a:rPr lang="en-US" dirty="0" smtClean="0"/>
              <a:t>) &amp; </a:t>
            </a:r>
            <a:r>
              <a:rPr lang="en-US" dirty="0" smtClean="0">
                <a:solidFill>
                  <a:srgbClr val="0070C0"/>
                </a:solidFill>
              </a:rPr>
              <a:t>web browser</a:t>
            </a:r>
            <a:endParaRPr lang="en-US" dirty="0" smtClean="0"/>
          </a:p>
          <a:p>
            <a:pPr lvl="1"/>
            <a:r>
              <a:rPr lang="en-US" dirty="0" smtClean="0"/>
              <a:t>1995: NSFNET decommissioned, superseded by </a:t>
            </a:r>
            <a:r>
              <a:rPr lang="en-US" dirty="0" smtClean="0">
                <a:solidFill>
                  <a:srgbClr val="0070C0"/>
                </a:solidFill>
              </a:rPr>
              <a:t>commercial “Internet”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84" y="3880305"/>
            <a:ext cx="4533900" cy="2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205" y="3880305"/>
            <a:ext cx="393460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charset="0"/>
              <a:buChar char="•"/>
            </a:pPr>
            <a:r>
              <a:rPr lang="en-US" sz="2400" dirty="0">
                <a:ea typeface="Comic Sans MS" charset="0"/>
                <a:cs typeface="Comic Sans MS" charset="0"/>
              </a:rPr>
              <a:t>Number of </a:t>
            </a:r>
            <a:r>
              <a:rPr lang="en-US" sz="2400" dirty="0" smtClean="0">
                <a:ea typeface="Comic Sans MS" charset="0"/>
                <a:cs typeface="Comic Sans MS" charset="0"/>
              </a:rPr>
              <a:t>devices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>
                <a:ea typeface="Comic Sans MS" charset="0"/>
                <a:cs typeface="Comic Sans MS" charset="0"/>
              </a:rPr>
              <a:t>Today</a:t>
            </a:r>
            <a:r>
              <a:rPr lang="en-US" sz="2050" dirty="0">
                <a:ea typeface="Comic Sans MS" charset="0"/>
                <a:cs typeface="Comic Sans MS" charset="0"/>
              </a:rPr>
              <a:t>: </a:t>
            </a:r>
            <a:r>
              <a:rPr lang="en-US" sz="2050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2 – 3</a:t>
            </a:r>
            <a:r>
              <a:rPr lang="en-US" sz="2050" dirty="0">
                <a:ea typeface="Comic Sans MS" charset="0"/>
                <a:cs typeface="Comic Sans MS" charset="0"/>
              </a:rPr>
              <a:t> times more interconnected devices than </a:t>
            </a:r>
            <a:r>
              <a:rPr lang="en-US" sz="2050" dirty="0" smtClean="0">
                <a:ea typeface="Comic Sans MS" charset="0"/>
                <a:cs typeface="Comic Sans MS" charset="0"/>
              </a:rPr>
              <a:t>people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>
                <a:ea typeface="Comic Sans MS" charset="0"/>
                <a:cs typeface="Comic Sans MS" charset="0"/>
              </a:rPr>
              <a:t>2020</a:t>
            </a:r>
            <a:r>
              <a:rPr lang="en-US" sz="2050" dirty="0">
                <a:ea typeface="Comic Sans MS" charset="0"/>
                <a:cs typeface="Comic Sans MS" charset="0"/>
              </a:rPr>
              <a:t>: </a:t>
            </a:r>
            <a:r>
              <a:rPr lang="en-US" sz="2050" dirty="0">
                <a:solidFill>
                  <a:srgbClr val="0070C0"/>
                </a:solidFill>
                <a:ea typeface="Comic Sans MS" charset="0"/>
                <a:cs typeface="Comic Sans MS" charset="0"/>
              </a:rPr>
              <a:t>6 – 7</a:t>
            </a:r>
            <a:r>
              <a:rPr lang="en-US" sz="2050" dirty="0">
                <a:ea typeface="Comic Sans MS" charset="0"/>
                <a:cs typeface="Comic Sans MS" charset="0"/>
              </a:rPr>
              <a:t> times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6705600" cy="4914900"/>
          </a:xfrm>
        </p:spPr>
        <p:txBody>
          <a:bodyPr>
            <a:normAutofit/>
          </a:bodyPr>
          <a:lstStyle/>
          <a:p>
            <a:r>
              <a:rPr lang="en-US" dirty="0" smtClean="0"/>
              <a:t>Debate runs far and deep</a:t>
            </a:r>
          </a:p>
          <a:p>
            <a:pPr marL="457200" indent="-457200">
              <a:buFont typeface="+mj-lt"/>
              <a:buAutoNum type="arabicPeriod"/>
            </a:pPr>
            <a:endParaRPr lang="en-US" sz="500" dirty="0"/>
          </a:p>
          <a:p>
            <a:pPr marL="457200" indent="-457200">
              <a:buFont typeface="+mj-lt"/>
              <a:buAutoNum type="arabicPeriod"/>
            </a:pPr>
            <a:endParaRPr lang="en-US" sz="5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Guarantee of Quality</a:t>
            </a:r>
          </a:p>
          <a:p>
            <a:endParaRPr lang="en-US" sz="500" dirty="0"/>
          </a:p>
          <a:p>
            <a:r>
              <a:rPr lang="en-US" dirty="0" smtClean="0"/>
              <a:t>Circuit Switching</a:t>
            </a:r>
          </a:p>
          <a:p>
            <a:pPr lvl="1"/>
            <a:r>
              <a:rPr lang="en-US" dirty="0" smtClean="0"/>
              <a:t>Each session has a dedicated circuit</a:t>
            </a:r>
          </a:p>
          <a:p>
            <a:pPr lvl="1"/>
            <a:r>
              <a:rPr lang="en-US" dirty="0" smtClean="0"/>
              <a:t>Throughput and delay performance </a:t>
            </a:r>
            <a:r>
              <a:rPr lang="en-US" dirty="0" smtClean="0">
                <a:solidFill>
                  <a:srgbClr val="0070C0"/>
                </a:solidFill>
              </a:rPr>
              <a:t>will not change</a:t>
            </a:r>
            <a:r>
              <a:rPr lang="en-US" dirty="0" smtClean="0"/>
              <a:t>!</a:t>
            </a:r>
          </a:p>
          <a:p>
            <a:pPr lvl="1"/>
            <a:endParaRPr lang="en-US" sz="500" dirty="0"/>
          </a:p>
          <a:p>
            <a:r>
              <a:rPr lang="en-US" dirty="0" smtClean="0"/>
              <a:t>Packet Switching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Best-effort service</a:t>
            </a:r>
            <a:r>
              <a:rPr lang="en-US" dirty="0" smtClean="0"/>
              <a:t>: no guarantees</a:t>
            </a:r>
          </a:p>
          <a:p>
            <a:pPr lvl="1"/>
            <a:r>
              <a:rPr lang="en-US" dirty="0" smtClean="0"/>
              <a:t>Links get congested, messages arrive out of order,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22743</TotalTime>
  <Words>445</Words>
  <Application>Microsoft Macintosh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Comic Sans MS</vt:lpstr>
      <vt:lpstr>ＭＳ Ｐゴシック</vt:lpstr>
      <vt:lpstr>Arial</vt:lpstr>
      <vt:lpstr>Default Design</vt:lpstr>
      <vt:lpstr>Chapter 11 Inventing the Internet</vt:lpstr>
      <vt:lpstr>3 Big Ideas of Internet</vt:lpstr>
      <vt:lpstr>Packet Switching</vt:lpstr>
      <vt:lpstr>Advantages of Packet Switching</vt:lpstr>
      <vt:lpstr>Kleinrock and 1st Router</vt:lpstr>
      <vt:lpstr>ARPANET</vt:lpstr>
      <vt:lpstr>NSFNET</vt:lpstr>
      <vt:lpstr>The “Internet”</vt:lpstr>
      <vt:lpstr>Circuit Switching Advantage</vt:lpstr>
      <vt:lpstr>Packet Switching Advantages</vt:lpstr>
      <vt:lpstr>Packet vs. Circuit Summary</vt:lpstr>
      <vt:lpstr>Distributed Hierarchy</vt:lpstr>
    </vt:vector>
  </TitlesOfParts>
  <Company>UD CIS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Shen, Chien-Chung</cp:lastModifiedBy>
  <cp:revision>145</cp:revision>
  <cp:lastPrinted>2012-08-31T14:00:57Z</cp:lastPrinted>
  <dcterms:created xsi:type="dcterms:W3CDTF">2012-06-22T13:42:06Z</dcterms:created>
  <dcterms:modified xsi:type="dcterms:W3CDTF">2017-12-08T15:02:50Z</dcterms:modified>
</cp:coreProperties>
</file>